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2" r:id="rId27"/>
    <p:sldId id="474" r:id="rId28"/>
    <p:sldId id="473" r:id="rId29"/>
    <p:sldId id="475" r:id="rId30"/>
    <p:sldId id="476" r:id="rId31"/>
    <p:sldId id="477" r:id="rId32"/>
    <p:sldId id="478" r:id="rId33"/>
    <p:sldId id="479" r:id="rId34"/>
    <p:sldId id="484" r:id="rId35"/>
    <p:sldId id="471" r:id="rId36"/>
    <p:sldId id="485" r:id="rId37"/>
    <p:sldId id="486" r:id="rId38"/>
    <p:sldId id="489" r:id="rId39"/>
    <p:sldId id="493" r:id="rId40"/>
    <p:sldId id="490" r:id="rId41"/>
    <p:sldId id="495" r:id="rId42"/>
    <p:sldId id="505" r:id="rId43"/>
    <p:sldId id="491" r:id="rId44"/>
    <p:sldId id="497" r:id="rId45"/>
    <p:sldId id="487" r:id="rId46"/>
    <p:sldId id="500" r:id="rId47"/>
    <p:sldId id="501" r:id="rId48"/>
    <p:sldId id="503" r:id="rId49"/>
    <p:sldId id="502" r:id="rId50"/>
    <p:sldId id="504" r:id="rId51"/>
    <p:sldId id="499" r:id="rId52"/>
    <p:sldId id="488" r:id="rId53"/>
    <p:sldId id="482" r:id="rId54"/>
    <p:sldId id="483" r:id="rId55"/>
    <p:sldId id="405" r:id="rId56"/>
    <p:sldId id="293" r:id="rId57"/>
    <p:sldId id="306" r:id="rId58"/>
    <p:sldId id="416" r:id="rId59"/>
    <p:sldId id="281" r:id="rId60"/>
    <p:sldId id="466" r:id="rId61"/>
    <p:sldId id="494" r:id="rId62"/>
    <p:sldId id="496" r:id="rId63"/>
    <p:sldId id="498" r:id="rId6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7" autoAdjust="0"/>
    <p:restoredTop sz="74818" autoAdjust="0"/>
  </p:normalViewPr>
  <p:slideViewPr>
    <p:cSldViewPr snapToGrid="0">
      <p:cViewPr varScale="1">
        <p:scale>
          <a:sx n="83" d="100"/>
          <a:sy n="83" d="100"/>
        </p:scale>
        <p:origin x="1650"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25/07/2023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25/07/2023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1178317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39.jpeg"/><Relationship Id="rId4" Type="http://schemas.openxmlformats.org/officeDocument/2006/relationships/image" Target="../media/image28.png"/><Relationship Id="rId9" Type="http://schemas.openxmlformats.org/officeDocument/2006/relationships/image" Target="../media/image54.jpe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60.png"/><Relationship Id="rId7"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59.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0.png"/><Relationship Id="rId21" Type="http://schemas.openxmlformats.org/officeDocument/2006/relationships/image" Target="../media/image410.png"/><Relationship Id="rId34" Type="http://schemas.openxmlformats.org/officeDocument/2006/relationships/image" Target="../media/image540.png"/><Relationship Id="rId42" Type="http://schemas.openxmlformats.org/officeDocument/2006/relationships/image" Target="../media/image62.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1.png"/><Relationship Id="rId29"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0.png"/><Relationship Id="rId32" Type="http://schemas.openxmlformats.org/officeDocument/2006/relationships/image" Target="../media/image520.png"/><Relationship Id="rId37" Type="http://schemas.openxmlformats.org/officeDocument/2006/relationships/image" Target="../media/image570.png"/><Relationship Id="rId40" Type="http://schemas.openxmlformats.org/officeDocument/2006/relationships/image" Target="../media/image600.png"/><Relationship Id="rId45" Type="http://schemas.openxmlformats.org/officeDocument/2006/relationships/image" Target="../media/image6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430.png"/><Relationship Id="rId28" Type="http://schemas.openxmlformats.org/officeDocument/2006/relationships/image" Target="../media/image480.png"/><Relationship Id="rId36" Type="http://schemas.openxmlformats.org/officeDocument/2006/relationships/image" Target="../media/image560.png"/><Relationship Id="rId10" Type="http://schemas.openxmlformats.org/officeDocument/2006/relationships/image" Target="../media/image360.png"/><Relationship Id="rId19" Type="http://schemas.openxmlformats.org/officeDocument/2006/relationships/image" Target="../media/image440.png"/><Relationship Id="rId31" Type="http://schemas.openxmlformats.org/officeDocument/2006/relationships/image" Target="../media/image510.png"/><Relationship Id="rId44"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0.png"/><Relationship Id="rId30" Type="http://schemas.openxmlformats.org/officeDocument/2006/relationships/image" Target="../media/image500.png"/><Relationship Id="rId35" Type="http://schemas.openxmlformats.org/officeDocument/2006/relationships/image" Target="../media/image550.png"/><Relationship Id="rId43" Type="http://schemas.openxmlformats.org/officeDocument/2006/relationships/image" Target="../media/image6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1.png"/><Relationship Id="rId33" Type="http://schemas.openxmlformats.org/officeDocument/2006/relationships/image" Target="../media/image530.png"/><Relationship Id="rId38" Type="http://schemas.openxmlformats.org/officeDocument/2006/relationships/image" Target="../media/image580.png"/><Relationship Id="rId20" Type="http://schemas.openxmlformats.org/officeDocument/2006/relationships/image" Target="../media/image400.png"/><Relationship Id="rId41"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convolucionais,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3417" y="1825624"/>
            <a:ext cx="6052932"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tinyML,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convolucionais,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Adequado para aplicações de visão computacional em dispositivos móveis e embarcados (</a:t>
            </a:r>
            <a:r>
              <a:rPr lang="pt-BR" dirty="0" err="1"/>
              <a:t>edgeML</a:t>
            </a:r>
            <a:r>
              <a:rPr lang="pt-BR"/>
              <a:t>).</a:t>
            </a:r>
            <a:endParaRPr lang="pt-BR" dirty="0"/>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783456" y="5705214"/>
            <a:ext cx="469127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a:t>
            </a:r>
          </a:p>
        </p:txBody>
      </p:sp>
    </p:spTree>
    <p:extLst>
      <p:ext uri="{BB962C8B-B14F-4D97-AF65-F5344CB8AC3E}">
        <p14:creationId xmlns:p14="http://schemas.microsoft.com/office/powerpoint/2010/main" val="354522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16217" y="1825624"/>
            <a:ext cx="6589645" cy="5032376"/>
          </a:xfrm>
        </p:spPr>
        <p:txBody>
          <a:bodyPr>
            <a:normAutofit/>
          </a:bodyPr>
          <a:lstStyle/>
          <a:p>
            <a:r>
              <a:rPr lang="pt-BR" dirty="0"/>
              <a:t>Nitidamente, mesmo os menores modelos, não cabem em dispositivos tinyML (IoT).</a:t>
            </a:r>
          </a:p>
          <a:p>
            <a:r>
              <a:rPr lang="pt-BR" dirty="0"/>
              <a:t>Portanto, surge a pergunta:</a:t>
            </a:r>
          </a:p>
          <a:p>
            <a:pPr lvl="1">
              <a:buFont typeface="Wingdings" panose="05000000000000000000" pitchFamily="2" charset="2"/>
              <a:buChar char="§"/>
            </a:pPr>
            <a:r>
              <a:rPr lang="pt-BR" i="1" dirty="0"/>
              <a:t>Como podemos reduzir ainda mais esses modelos para que caibam na memória destes dispositivos, possam ser executados por eles e consumam pouca energia?</a:t>
            </a:r>
          </a:p>
          <a:p>
            <a:endParaRPr lang="pt-BR" dirty="0"/>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02633" y="1914939"/>
            <a:ext cx="3493267" cy="3528000"/>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059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332285" y="2842591"/>
            <a:ext cx="6410739" cy="2075643"/>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dirty="0"/>
              <a:t>Remove conexões para reduzir a quantidade de cálculos necessários (i.e., reduz a demanda computacional), e diminuir o tamanho do modelo.</a:t>
            </a:r>
          </a:p>
          <a:p>
            <a:r>
              <a:rPr lang="pt-BR" dirty="0"/>
              <a:t>Aplicado após o treinamento.</a:t>
            </a:r>
          </a:p>
          <a:p>
            <a:r>
              <a:rPr lang="pt-BR" b="0" i="0" dirty="0">
                <a:effectLst/>
              </a:rPr>
              <a:t>Essa remoção pode ser baseada em critérios como, por exemplo, a magnitude dos pesos.</a:t>
            </a:r>
          </a:p>
          <a:p>
            <a:pPr lvl="1">
              <a:buFont typeface="Wingdings" panose="05000000000000000000" pitchFamily="2" charset="2"/>
              <a:buChar char="§"/>
            </a:pPr>
            <a:r>
              <a:rPr lang="pt-BR" dirty="0"/>
              <a:t>P</a:t>
            </a:r>
            <a:r>
              <a:rPr lang="pt-BR" b="0" i="0" dirty="0">
                <a:effectLst/>
              </a:rPr>
              <a:t>esos com magnitudes próximas de zero são removidos do modelo pois podem não interferir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211957" y="1825625"/>
            <a:ext cx="5812356" cy="5032800"/>
          </a:xfrm>
        </p:spPr>
        <p:txBody>
          <a:bodyPr>
            <a:normAutofit fontScale="92500" lnSpcReduction="10000"/>
          </a:bodyPr>
          <a:lstStyle/>
          <a:p>
            <a:r>
              <a:rPr lang="pt-BR" dirty="0"/>
              <a:t>Podemos também ser capazes de </a:t>
            </a:r>
            <a:r>
              <a:rPr lang="pt-BR" b="1" i="1" dirty="0"/>
              <a:t>remover neurônios </a:t>
            </a:r>
            <a:r>
              <a:rPr lang="pt-BR" dirty="0"/>
              <a:t>completamente.</a:t>
            </a:r>
          </a:p>
          <a:p>
            <a:r>
              <a:rPr lang="pt-BR" dirty="0"/>
              <a:t>O modelo final pode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judar a </a:t>
            </a:r>
            <a:r>
              <a:rPr lang="pt-BR" b="1" i="1" dirty="0">
                <a:effectLst/>
              </a:rPr>
              <a:t>mitigar o problema de sobreajuste</a:t>
            </a:r>
            <a:r>
              <a:rPr lang="pt-BR" b="0" i="0" dirty="0">
                <a:effectLst/>
              </a:rPr>
              <a:t>, melhorando a generalização do modelo.</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3205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não têm hardware sofisticado (e.g., FPU) e realizam apenas operações simples.</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dividir o intervalo de variação de um número em um conjunto discreto de valores.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quantização transforma uma número com um 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pode</a:t>
                </a:r>
                <a:r>
                  <a:rPr lang="pt-BR" b="0" i="0" dirty="0">
                    <a:solidFill>
                      <a:schemeClr val="tx1"/>
                    </a:solidFill>
                    <a:effectLst/>
                  </a:rPr>
                  <a:t> reduzir o desempenho do modelo, mas, em muitos casos, ela não é significativa e pode ser tolerada quando desejamos utilizar sistemas </a:t>
                </a:r>
                <a:r>
                  <a:rPr lang="pt-BR" b="0" i="0" dirty="0" err="1">
                    <a:solidFill>
                      <a:schemeClr val="tx1"/>
                    </a:solidFill>
                    <a:effectLst/>
                  </a:rPr>
                  <a:t>tinyML</a:t>
                </a:r>
                <a:r>
                  <a:rPr lang="pt-BR" b="0" i="0" dirty="0">
                    <a:solidFill>
                      <a:schemeClr val="tx1"/>
                    </a:solidFill>
                    <a:effectLst/>
                  </a:rPr>
                  <a:t>.</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2"/>
                <a:stretch>
                  <a:fillRect l="-1689" t="-2663" r="-1689"/>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3"/>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4732581" y="1825624"/>
            <a:ext cx="7311127" cy="5032376"/>
          </a:xfrm>
        </p:spPr>
        <p:txBody>
          <a:bodyPr>
            <a:normAutofit fontScale="92500" lnSpcReduction="20000"/>
          </a:bodyPr>
          <a:lstStyle/>
          <a:p>
            <a:r>
              <a:rPr lang="pt-BR" dirty="0"/>
              <a:t>O </a:t>
            </a:r>
            <a:r>
              <a:rPr lang="pt-BR" i="1" dirty="0"/>
              <a:t>clustering</a:t>
            </a:r>
            <a:r>
              <a:rPr lang="pt-BR" dirty="0"/>
              <a:t> de pesos reduz o </a:t>
            </a:r>
            <a:r>
              <a:rPr lang="pt-BR" b="1" i="1" dirty="0"/>
              <a:t>tamanho de armazenamento e transferência de rede </a:t>
            </a:r>
            <a:r>
              <a:rPr lang="pt-BR" dirty="0"/>
              <a:t>de modelos de ML.</a:t>
            </a:r>
          </a:p>
          <a:p>
            <a:r>
              <a:rPr lang="pt-BR" dirty="0"/>
              <a:t>O </a:t>
            </a:r>
            <a:r>
              <a:rPr lang="pt-BR" i="1" dirty="0"/>
              <a:t>clustering</a:t>
            </a:r>
            <a:r>
              <a:rPr lang="pt-BR" dirty="0"/>
              <a:t> reduz o tamanho do modelo substituindo pesos semelhantes em uma camada por um mesmo valor (i.e., o centroide mais próximo).</a:t>
            </a:r>
          </a:p>
          <a:p>
            <a:r>
              <a:rPr lang="pt-BR" dirty="0"/>
              <a:t>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 </a:t>
            </a:r>
          </a:p>
          <a:p>
            <a:r>
              <a:rPr lang="pt-BR" dirty="0"/>
              <a:t>ou apenas os centroides:</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a:t>
            </a:r>
          </a:p>
          <a:p>
            <a:pPr lvl="1">
              <a:buFont typeface="Wingdings" panose="05000000000000000000" pitchFamily="2" charset="2"/>
              <a:buChar char="§"/>
            </a:pPr>
            <a:r>
              <a:rPr lang="pt-BR" dirty="0"/>
              <a:t>Assim, ferramentas de compactação, como zip, podem aproveitar a redundância nos dados para obter maior compactação.</a:t>
            </a:r>
          </a:p>
        </p:txBody>
      </p:sp>
      <p:grpSp>
        <p:nvGrpSpPr>
          <p:cNvPr id="12" name="Agrupar 11">
            <a:extLst>
              <a:ext uri="{FF2B5EF4-FFF2-40B4-BE49-F238E27FC236}">
                <a16:creationId xmlns:a16="http://schemas.microsoft.com/office/drawing/2014/main" id="{823C2496-30CC-289F-968A-B33E9A816978}"/>
              </a:ext>
            </a:extLst>
          </p:cNvPr>
          <p:cNvGrpSpPr/>
          <p:nvPr/>
        </p:nvGrpSpPr>
        <p:grpSpPr>
          <a:xfrm>
            <a:off x="148293" y="1609831"/>
            <a:ext cx="4214149" cy="5119963"/>
            <a:chOff x="449242" y="1609831"/>
            <a:chExt cx="4214149" cy="5119963"/>
          </a:xfrm>
        </p:grpSpPr>
        <p:pic>
          <p:nvPicPr>
            <p:cNvPr id="1028" name="Picture 4" descr="Week 2: Clustering and Image Segmentation - BASIS Independent Silicon Valley">
              <a:extLst>
                <a:ext uri="{FF2B5EF4-FFF2-40B4-BE49-F238E27FC236}">
                  <a16:creationId xmlns:a16="http://schemas.microsoft.com/office/drawing/2014/main" id="{C118CE56-6101-89C1-7DD0-3B8CD58A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28" y="1609831"/>
              <a:ext cx="3391380" cy="1413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5">
              <a:extLst>
                <a:ext uri="{FF2B5EF4-FFF2-40B4-BE49-F238E27FC236}">
                  <a16:creationId xmlns:a16="http://schemas.microsoft.com/office/drawing/2014/main" id="{13EDF1EB-6B2A-AD7B-2F63-103780A43080}"/>
                </a:ext>
              </a:extLst>
            </p:cNvPr>
            <p:cNvGrpSpPr/>
            <p:nvPr/>
          </p:nvGrpSpPr>
          <p:grpSpPr>
            <a:xfrm>
              <a:off x="449242" y="3184741"/>
              <a:ext cx="4214149" cy="3545053"/>
              <a:chOff x="449242" y="3277341"/>
              <a:chExt cx="4214149" cy="3545053"/>
            </a:xfrm>
          </p:grpSpPr>
          <p:pic>
            <p:nvPicPr>
              <p:cNvPr id="1026" name="Picture 2">
                <a:extLst>
                  <a:ext uri="{FF2B5EF4-FFF2-40B4-BE49-F238E27FC236}">
                    <a16:creationId xmlns:a16="http://schemas.microsoft.com/office/drawing/2014/main" id="{005D86C4-DC8C-648E-0DEC-E8A8D2A1CF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6" t="18745" r="22173" b="5949"/>
              <a:stretch/>
            </p:blipFill>
            <p:spPr bwMode="auto">
              <a:xfrm>
                <a:off x="449242" y="3742494"/>
                <a:ext cx="4214149" cy="30799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19C44F8-5BAB-73FD-C197-03ADC10026D3}"/>
                  </a:ext>
                </a:extLst>
              </p:cNvPr>
              <p:cNvSpPr txBox="1"/>
              <p:nvPr/>
            </p:nvSpPr>
            <p:spPr>
              <a:xfrm>
                <a:off x="948164" y="3280829"/>
                <a:ext cx="1713054"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5" name="CaixaDeTexto 4">
                <a:extLst>
                  <a:ext uri="{FF2B5EF4-FFF2-40B4-BE49-F238E27FC236}">
                    <a16:creationId xmlns:a16="http://schemas.microsoft.com/office/drawing/2014/main" id="{CC670F40-9E78-6C99-296A-A6A94D21375E}"/>
                  </a:ext>
                </a:extLst>
              </p:cNvPr>
              <p:cNvSpPr txBox="1"/>
              <p:nvPr/>
            </p:nvSpPr>
            <p:spPr>
              <a:xfrm>
                <a:off x="3530279" y="3277341"/>
                <a:ext cx="970836" cy="461665"/>
              </a:xfrm>
              <a:prstGeom prst="rect">
                <a:avLst/>
              </a:prstGeom>
              <a:noFill/>
            </p:spPr>
            <p:txBody>
              <a:bodyPr wrap="square" rtlCol="0">
                <a:spAutoFit/>
              </a:bodyPr>
              <a:lstStyle/>
              <a:p>
                <a:pPr algn="ctr"/>
                <a:r>
                  <a:rPr lang="pt-BR" sz="1200" dirty="0"/>
                  <a:t>Centroides dos clusters</a:t>
                </a:r>
              </a:p>
            </p:txBody>
          </p:sp>
        </p:grpSp>
        <p:sp>
          <p:nvSpPr>
            <p:cNvPr id="7" name="CaixaDeTexto 6">
              <a:extLst>
                <a:ext uri="{FF2B5EF4-FFF2-40B4-BE49-F238E27FC236}">
                  <a16:creationId xmlns:a16="http://schemas.microsoft.com/office/drawing/2014/main" id="{1C066268-BBE6-027B-4A84-58784F28E285}"/>
                </a:ext>
              </a:extLst>
            </p:cNvPr>
            <p:cNvSpPr txBox="1"/>
            <p:nvPr/>
          </p:nvSpPr>
          <p:spPr>
            <a:xfrm>
              <a:off x="2997843" y="5715468"/>
              <a:ext cx="1359064" cy="646331"/>
            </a:xfrm>
            <a:prstGeom prst="rect">
              <a:avLst/>
            </a:prstGeom>
            <a:noFill/>
          </p:spPr>
          <p:txBody>
            <a:bodyPr wrap="square" rtlCol="0">
              <a:spAutoFit/>
            </a:bodyPr>
            <a:lstStyle/>
            <a:p>
              <a:pPr algn="ctr"/>
              <a:r>
                <a:rPr lang="pt-BR" sz="1200" dirty="0"/>
                <a:t>Armazena apenas os índices e os centroides</a:t>
              </a:r>
            </a:p>
          </p:txBody>
        </p:sp>
        <p:cxnSp>
          <p:nvCxnSpPr>
            <p:cNvPr id="9" name="Conector de Seta Reta 8">
              <a:extLst>
                <a:ext uri="{FF2B5EF4-FFF2-40B4-BE49-F238E27FC236}">
                  <a16:creationId xmlns:a16="http://schemas.microsoft.com/office/drawing/2014/main" id="{93260559-F2E3-DB3B-7671-0648F59D3132}"/>
                </a:ext>
              </a:extLst>
            </p:cNvPr>
            <p:cNvCxnSpPr>
              <a:cxnSpLocks/>
            </p:cNvCxnSpPr>
            <p:nvPr/>
          </p:nvCxnSpPr>
          <p:spPr>
            <a:xfrm flipH="1" flipV="1">
              <a:off x="2465408" y="2939970"/>
              <a:ext cx="694732" cy="70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961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8105" y="1825625"/>
            <a:ext cx="6768548" cy="5032375"/>
          </a:xfrm>
        </p:spPr>
        <p:txBody>
          <a:bodyPr>
            <a:normAutofit lnSpcReduction="10000"/>
          </a:bodyPr>
          <a:lstStyle/>
          <a:p>
            <a:pPr algn="l"/>
            <a:r>
              <a:rPr lang="pt-BR" b="0" i="0" dirty="0">
                <a:effectLst/>
              </a:rPr>
              <a:t>Também conhecido como “</a:t>
            </a:r>
            <a:r>
              <a:rPr lang="pt-BR" b="0" dirty="0">
                <a:effectLst/>
              </a:rPr>
              <a:t>destilação de conhecimento”</a:t>
            </a:r>
            <a:endParaRPr lang="pt-BR" b="0" i="0" dirty="0">
              <a:effectLst/>
            </a:endParaRPr>
          </a:p>
          <a:p>
            <a:pPr algn="l"/>
            <a:r>
              <a:rPr lang="pt-BR" dirty="0"/>
              <a:t>É </a:t>
            </a:r>
            <a:r>
              <a:rPr lang="pt-BR" b="0" i="0" dirty="0">
                <a:effectLst/>
              </a:rPr>
              <a:t>técnica de treinamento de modelos de ML em que um modelo maior e mais complexo, conhecido como “</a:t>
            </a:r>
            <a:r>
              <a:rPr lang="pt-BR" b="1" i="1" dirty="0">
                <a:effectLst/>
              </a:rPr>
              <a:t>professor</a:t>
            </a:r>
            <a:r>
              <a:rPr lang="pt-BR" b="0" i="0" dirty="0">
                <a:effectLst/>
              </a:rPr>
              <a:t>", é usado para ensinar (treinar) um modelo menor e mais simples, conhecido como "</a:t>
            </a:r>
            <a:r>
              <a:rPr lang="pt-BR" i="0" dirty="0">
                <a:effectLst/>
              </a:rPr>
              <a:t>aluno</a:t>
            </a:r>
            <a:r>
              <a:rPr lang="pt-BR" b="0" i="0" dirty="0">
                <a:effectLst/>
              </a:rPr>
              <a:t>".</a:t>
            </a:r>
          </a:p>
          <a:p>
            <a:pPr algn="l"/>
            <a:r>
              <a:rPr lang="pt-BR" b="0" i="0" dirty="0">
                <a:effectLst/>
              </a:rPr>
              <a:t>O objetivo é transferir o conhecimento ou a "sabedoria"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obter desempenho comparável ou até mesmo melhor que o </a:t>
            </a:r>
            <a:r>
              <a:rPr lang="pt-BR" b="1" i="1" dirty="0"/>
              <a:t>professor</a:t>
            </a:r>
            <a:r>
              <a:rPr lang="pt-BR" b="0" i="0" dirty="0">
                <a:effectLst/>
              </a:rPr>
              <a:t>, mas com menor complexidade e recursos computacionais.</a:t>
            </a: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 y="2540896"/>
            <a:ext cx="4591879" cy="2498017"/>
          </a:xfrm>
          <a:prstGeom prst="rect">
            <a:avLst/>
          </a:prstGeom>
        </p:spPr>
      </p:pic>
    </p:spTree>
    <p:extLst>
      <p:ext uri="{BB962C8B-B14F-4D97-AF65-F5344CB8AC3E}">
        <p14:creationId xmlns:p14="http://schemas.microsoft.com/office/powerpoint/2010/main" val="391284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768005" cy="5032375"/>
          </a:xfrm>
        </p:spPr>
        <p:txBody>
          <a:bodyPr>
            <a:normAutofit/>
          </a:bodyPr>
          <a:lstStyle/>
          <a:p>
            <a:pPr algn="l"/>
            <a:r>
              <a:rPr lang="pt-BR" b="0" i="0" dirty="0">
                <a:effectLst/>
              </a:rPr>
              <a:t>O processo envolve alimentar o mesmo conjunto de treinamento para ambos os modelos e usar a saída do </a:t>
            </a:r>
            <a:r>
              <a:rPr lang="pt-BR" b="1" i="1" dirty="0">
                <a:effectLst/>
              </a:rPr>
              <a:t>professor</a:t>
            </a:r>
            <a:r>
              <a:rPr lang="pt-BR" b="0" i="0" dirty="0">
                <a:effectLst/>
              </a:rPr>
              <a:t> como um alvo suave (soft target) para guiar o treinamento do modelo aluno. </a:t>
            </a:r>
          </a:p>
          <a:p>
            <a:pPr algn="l"/>
            <a:r>
              <a:rPr lang="pt-BR" b="0" i="0" dirty="0">
                <a:effectLst/>
              </a:rPr>
              <a:t>Dessa forma, o </a:t>
            </a:r>
            <a:r>
              <a:rPr lang="pt-BR" b="1" i="1" dirty="0">
                <a:effectLst/>
              </a:rPr>
              <a:t>aluno</a:t>
            </a:r>
            <a:r>
              <a:rPr lang="pt-BR" b="0" i="0" dirty="0">
                <a:effectLst/>
              </a:rPr>
              <a:t> é incentivado a aprender com base nas características sutis e nuances aprendidas pelo </a:t>
            </a:r>
            <a:r>
              <a:rPr lang="pt-BR" b="1" i="1" dirty="0">
                <a:effectLst/>
              </a:rPr>
              <a:t>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fornece funcionalidades e abstrações que facilitam a criação, treinamento e implantação (i.e.,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Framework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410811" y="1825624"/>
            <a:ext cx="7580560" cy="5032376"/>
          </a:xfrm>
        </p:spPr>
        <p:txBody>
          <a:bodyPr>
            <a:normAutofit lnSpcReduction="10000"/>
          </a:bodyPr>
          <a:lstStyle/>
          <a:p>
            <a:r>
              <a:rPr lang="pt-BR" dirty="0"/>
              <a:t>Quando trabalhamos com modelos de ML em computadores de uso geral, além da aplicação (i.e., modelo), SO e HW, nós usamos o </a:t>
            </a:r>
            <a:r>
              <a:rPr lang="pt-BR" b="1" i="1" dirty="0" err="1"/>
              <a:t>TensorFlow</a:t>
            </a:r>
            <a:r>
              <a:rPr lang="pt-BR" dirty="0"/>
              <a:t> para a </a:t>
            </a:r>
            <a:r>
              <a:rPr lang="pt-BR" b="1" i="1" dirty="0"/>
              <a:t>criação, treinamento e implantação dos modelos</a:t>
            </a:r>
            <a:r>
              <a:rPr lang="pt-BR" dirty="0"/>
              <a:t>.</a:t>
            </a:r>
          </a:p>
          <a:p>
            <a:r>
              <a:rPr lang="pt-BR" b="0" i="0" dirty="0">
                <a:effectLst/>
              </a:rPr>
              <a:t>O </a:t>
            </a:r>
            <a:r>
              <a:rPr lang="pt-BR" b="1" i="1" dirty="0" err="1">
                <a:effectLst/>
              </a:rPr>
              <a:t>TensorFlow</a:t>
            </a:r>
            <a:r>
              <a:rPr lang="pt-BR" b="0" i="0" dirty="0">
                <a:effectLst/>
              </a:rPr>
              <a:t> oferece suporte a operações de ponto flutuante e é projetado para tarefas de alto desempenho e uso intensivo dos recursos disponíveis </a:t>
            </a:r>
            <a:r>
              <a:rPr lang="pt-BR" dirty="0"/>
              <a:t>(com CPUs ou </a:t>
            </a:r>
            <a:r>
              <a:rPr lang="pt-BR" dirty="0" err="1"/>
              <a:t>TPUs</a:t>
            </a:r>
            <a:r>
              <a:rPr lang="pt-BR" dirty="0"/>
              <a:t>/</a:t>
            </a:r>
            <a:r>
              <a:rPr lang="pt-BR" dirty="0" err="1"/>
              <a:t>GPUs</a:t>
            </a:r>
            <a:r>
              <a:rPr lang="pt-BR" dirty="0"/>
              <a:t>)</a:t>
            </a:r>
            <a:r>
              <a:rPr lang="pt-BR" b="0" i="0" dirty="0">
                <a:effectLst/>
              </a:rPr>
              <a:t>.</a:t>
            </a:r>
            <a:endParaRPr lang="pt-BR" dirty="0"/>
          </a:p>
          <a:p>
            <a:r>
              <a:rPr lang="pt-BR" dirty="0"/>
              <a:t>Porém, o </a:t>
            </a:r>
            <a:r>
              <a:rPr lang="pt-BR" b="1" i="1" dirty="0" err="1"/>
              <a:t>TensorFlow</a:t>
            </a:r>
            <a:r>
              <a:rPr lang="pt-BR" dirty="0"/>
              <a:t> é muito grande e quando queremos </a:t>
            </a:r>
            <a:r>
              <a:rPr lang="pt-BR" b="1" i="1" dirty="0"/>
              <a:t>executar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3" name="Agrupar 22">
            <a:extLst>
              <a:ext uri="{FF2B5EF4-FFF2-40B4-BE49-F238E27FC236}">
                <a16:creationId xmlns:a16="http://schemas.microsoft.com/office/drawing/2014/main" id="{4A25FE55-5FD5-0D44-1875-DFDEF6936530}"/>
              </a:ext>
            </a:extLst>
          </p:cNvPr>
          <p:cNvGrpSpPr/>
          <p:nvPr/>
        </p:nvGrpSpPr>
        <p:grpSpPr>
          <a:xfrm>
            <a:off x="351183" y="1690688"/>
            <a:ext cx="3671970" cy="5058804"/>
            <a:chOff x="546856" y="1690688"/>
            <a:chExt cx="3671970" cy="5058804"/>
          </a:xfrm>
        </p:grpSpPr>
        <p:grpSp>
          <p:nvGrpSpPr>
            <p:cNvPr id="22" name="Agrupar 21">
              <a:extLst>
                <a:ext uri="{FF2B5EF4-FFF2-40B4-BE49-F238E27FC236}">
                  <a16:creationId xmlns:a16="http://schemas.microsoft.com/office/drawing/2014/main" id="{A6677CBB-217A-2B97-7164-0C95F1FA5067}"/>
                </a:ext>
              </a:extLst>
            </p:cNvPr>
            <p:cNvGrpSpPr/>
            <p:nvPr/>
          </p:nvGrpSpPr>
          <p:grpSpPr>
            <a:xfrm>
              <a:off x="546856" y="1690688"/>
              <a:ext cx="3671970" cy="5058804"/>
              <a:chOff x="246173" y="1573490"/>
              <a:chExt cx="3671970" cy="5058804"/>
            </a:xfrm>
          </p:grpSpPr>
          <p:pic>
            <p:nvPicPr>
              <p:cNvPr id="12" name="Picture 2" descr="Google apresenta a Cloud TPU, segunda geração da Tensor Processing Unit -  IT Forum">
                <a:extLst>
                  <a:ext uri="{FF2B5EF4-FFF2-40B4-BE49-F238E27FC236}">
                    <a16:creationId xmlns:a16="http://schemas.microsoft.com/office/drawing/2014/main" id="{7B4112FE-06DA-1249-AE38-40C63ABB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1594729" y="5819940"/>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3" name="Seta: para Baixo 12">
                <a:extLst>
                  <a:ext uri="{FF2B5EF4-FFF2-40B4-BE49-F238E27FC236}">
                    <a16:creationId xmlns:a16="http://schemas.microsoft.com/office/drawing/2014/main" id="{DC5DDF26-CF97-BC81-52D2-032DDB96FB3A}"/>
                  </a:ext>
                </a:extLst>
              </p:cNvPr>
              <p:cNvSpPr/>
              <p:nvPr/>
            </p:nvSpPr>
            <p:spPr>
              <a:xfrm>
                <a:off x="2207181" y="5307448"/>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 name="Imagem 13">
                <a:extLst>
                  <a:ext uri="{FF2B5EF4-FFF2-40B4-BE49-F238E27FC236}">
                    <a16:creationId xmlns:a16="http://schemas.microsoft.com/office/drawing/2014/main" id="{57E30484-3B71-FBF5-55CF-2E38DA1BF9D4}"/>
                  </a:ext>
                </a:extLst>
              </p:cNvPr>
              <p:cNvPicPr>
                <a:picLocks noChangeAspect="1"/>
              </p:cNvPicPr>
              <p:nvPr/>
            </p:nvPicPr>
            <p:blipFill rotWithShape="1">
              <a:blip r:embed="rId4"/>
              <a:srcRect l="7414" t="7138"/>
              <a:stretch/>
            </p:blipFill>
            <p:spPr>
              <a:xfrm>
                <a:off x="2948033" y="5763507"/>
                <a:ext cx="939643" cy="785799"/>
              </a:xfrm>
              <a:prstGeom prst="rect">
                <a:avLst/>
              </a:prstGeom>
            </p:spPr>
          </p:pic>
          <p:pic>
            <p:nvPicPr>
              <p:cNvPr id="15" name="Imagem 14">
                <a:extLst>
                  <a:ext uri="{FF2B5EF4-FFF2-40B4-BE49-F238E27FC236}">
                    <a16:creationId xmlns:a16="http://schemas.microsoft.com/office/drawing/2014/main" id="{A728E985-22B5-235D-97EF-9831D88A5D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1297524" y="1703855"/>
                <a:ext cx="2138823" cy="1293129"/>
              </a:xfrm>
              <a:prstGeom prst="rect">
                <a:avLst/>
              </a:prstGeom>
            </p:spPr>
          </p:pic>
          <p:sp>
            <p:nvSpPr>
              <p:cNvPr id="17" name="CaixaDeTexto 16">
                <a:extLst>
                  <a:ext uri="{FF2B5EF4-FFF2-40B4-BE49-F238E27FC236}">
                    <a16:creationId xmlns:a16="http://schemas.microsoft.com/office/drawing/2014/main" id="{C6EEF98E-6F29-0A8C-0EB8-84309D33105A}"/>
                  </a:ext>
                </a:extLst>
              </p:cNvPr>
              <p:cNvSpPr txBox="1"/>
              <p:nvPr/>
            </p:nvSpPr>
            <p:spPr>
              <a:xfrm>
                <a:off x="2948033" y="5613296"/>
                <a:ext cx="970109" cy="369332"/>
              </a:xfrm>
              <a:prstGeom prst="rect">
                <a:avLst/>
              </a:prstGeom>
              <a:noFill/>
            </p:spPr>
            <p:txBody>
              <a:bodyPr wrap="square" rtlCol="0">
                <a:spAutoFit/>
              </a:bodyPr>
              <a:lstStyle/>
              <a:p>
                <a:r>
                  <a:rPr lang="pt-BR" dirty="0"/>
                  <a:t>GPU</a:t>
                </a:r>
              </a:p>
            </p:txBody>
          </p:sp>
          <p:sp>
            <p:nvSpPr>
              <p:cNvPr id="18" name="CaixaDeTexto 17">
                <a:extLst>
                  <a:ext uri="{FF2B5EF4-FFF2-40B4-BE49-F238E27FC236}">
                    <a16:creationId xmlns:a16="http://schemas.microsoft.com/office/drawing/2014/main" id="{62E0B031-17F6-158A-FD04-207E16C6345F}"/>
                  </a:ext>
                </a:extLst>
              </p:cNvPr>
              <p:cNvSpPr txBox="1"/>
              <p:nvPr/>
            </p:nvSpPr>
            <p:spPr>
              <a:xfrm>
                <a:off x="1875364" y="5578739"/>
                <a:ext cx="970109" cy="369332"/>
              </a:xfrm>
              <a:prstGeom prst="rect">
                <a:avLst/>
              </a:prstGeom>
              <a:noFill/>
            </p:spPr>
            <p:txBody>
              <a:bodyPr wrap="square" rtlCol="0">
                <a:spAutoFit/>
              </a:bodyPr>
              <a:lstStyle/>
              <a:p>
                <a:r>
                  <a:rPr lang="pt-BR" dirty="0"/>
                  <a:t>TPU</a:t>
                </a:r>
              </a:p>
            </p:txBody>
          </p:sp>
          <p:pic>
            <p:nvPicPr>
              <p:cNvPr id="2050" name="Picture 2" descr="TensorFlow">
                <a:extLst>
                  <a:ext uri="{FF2B5EF4-FFF2-40B4-BE49-F238E27FC236}">
                    <a16:creationId xmlns:a16="http://schemas.microsoft.com/office/drawing/2014/main" id="{4D231EE1-3842-6DE5-4C39-899FFE9E54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1297525" y="4001477"/>
                <a:ext cx="2164465" cy="370462"/>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CE9A5F60-8D2D-8E30-6AE8-DDE49B19AB24}"/>
                  </a:ext>
                </a:extLst>
              </p:cNvPr>
              <p:cNvSpPr/>
              <p:nvPr/>
            </p:nvSpPr>
            <p:spPr>
              <a:xfrm>
                <a:off x="2181538" y="299768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4" descr="Intel Processador Xeon Eight-Core E5-2660 2,2GHz 8.0GT/s 20MB LGA2011 sem  ventilador, varejo BX80621E52660 | Amazon.com.br">
                <a:extLst>
                  <a:ext uri="{FF2B5EF4-FFF2-40B4-BE49-F238E27FC236}">
                    <a16:creationId xmlns:a16="http://schemas.microsoft.com/office/drawing/2014/main" id="{0444E77F-911D-BEA5-4197-3E53F0B13D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687489" y="5795927"/>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912DF46-F81A-8620-3737-6CA5282AF0BA}"/>
                  </a:ext>
                </a:extLst>
              </p:cNvPr>
              <p:cNvSpPr txBox="1"/>
              <p:nvPr/>
            </p:nvSpPr>
            <p:spPr>
              <a:xfrm>
                <a:off x="1035634" y="5578739"/>
                <a:ext cx="970109" cy="369332"/>
              </a:xfrm>
              <a:prstGeom prst="rect">
                <a:avLst/>
              </a:prstGeom>
              <a:noFill/>
            </p:spPr>
            <p:txBody>
              <a:bodyPr wrap="square" rtlCol="0">
                <a:spAutoFit/>
              </a:bodyPr>
              <a:lstStyle/>
              <a:p>
                <a:r>
                  <a:rPr lang="pt-BR" dirty="0"/>
                  <a:t>CPU</a:t>
                </a:r>
              </a:p>
            </p:txBody>
          </p:sp>
          <p:sp>
            <p:nvSpPr>
              <p:cNvPr id="6" name="Retângulo 5">
                <a:extLst>
                  <a:ext uri="{FF2B5EF4-FFF2-40B4-BE49-F238E27FC236}">
                    <a16:creationId xmlns:a16="http://schemas.microsoft.com/office/drawing/2014/main" id="{E74C197E-028B-F0CC-2471-C8CA8C943549}"/>
                  </a:ext>
                </a:extLst>
              </p:cNvPr>
              <p:cNvSpPr/>
              <p:nvPr/>
            </p:nvSpPr>
            <p:spPr>
              <a:xfrm>
                <a:off x="687489" y="4746729"/>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8" name="Seta: para Baixo 7">
                <a:extLst>
                  <a:ext uri="{FF2B5EF4-FFF2-40B4-BE49-F238E27FC236}">
                    <a16:creationId xmlns:a16="http://schemas.microsoft.com/office/drawing/2014/main" id="{96F0DEC7-CD2E-B568-9221-10863C1B5E8A}"/>
                  </a:ext>
                </a:extLst>
              </p:cNvPr>
              <p:cNvSpPr/>
              <p:nvPr/>
            </p:nvSpPr>
            <p:spPr>
              <a:xfrm>
                <a:off x="2207181" y="4448677"/>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descr="TensorFlow">
                <a:extLst>
                  <a:ext uri="{FF2B5EF4-FFF2-40B4-BE49-F238E27FC236}">
                    <a16:creationId xmlns:a16="http://schemas.microsoft.com/office/drawing/2014/main" id="{9AC7FB65-5BE1-20FC-A947-0BE5F002BC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21730" r="20802" b="46592"/>
              <a:stretch/>
            </p:blipFill>
            <p:spPr bwMode="auto">
              <a:xfrm>
                <a:off x="1259591" y="3356286"/>
                <a:ext cx="2164465" cy="65819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632882C-E185-1599-68CF-F63015F20FD1}"/>
                  </a:ext>
                </a:extLst>
              </p:cNvPr>
              <p:cNvSpPr txBox="1"/>
              <p:nvPr/>
            </p:nvSpPr>
            <p:spPr>
              <a:xfrm>
                <a:off x="838200" y="1573490"/>
                <a:ext cx="1167543" cy="369332"/>
              </a:xfrm>
              <a:prstGeom prst="rect">
                <a:avLst/>
              </a:prstGeom>
              <a:noFill/>
            </p:spPr>
            <p:txBody>
              <a:bodyPr wrap="square" rtlCol="0">
                <a:spAutoFit/>
              </a:bodyPr>
              <a:lstStyle/>
              <a:p>
                <a:r>
                  <a:rPr lang="pt-BR" dirty="0"/>
                  <a:t>Aplicação</a:t>
                </a:r>
              </a:p>
            </p:txBody>
          </p:sp>
          <p:sp>
            <p:nvSpPr>
              <p:cNvPr id="16" name="Retângulo 15">
                <a:extLst>
                  <a:ext uri="{FF2B5EF4-FFF2-40B4-BE49-F238E27FC236}">
                    <a16:creationId xmlns:a16="http://schemas.microsoft.com/office/drawing/2014/main" id="{45720BA2-2C10-5194-5F59-766D8431F552}"/>
                  </a:ext>
                </a:extLst>
              </p:cNvPr>
              <p:cNvSpPr/>
              <p:nvPr/>
            </p:nvSpPr>
            <p:spPr>
              <a:xfrm>
                <a:off x="687489" y="5597797"/>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B560CB5-7F06-89B7-BEA4-9386D93324E0}"/>
                  </a:ext>
                </a:extLst>
              </p:cNvPr>
              <p:cNvSpPr txBox="1"/>
              <p:nvPr/>
            </p:nvSpPr>
            <p:spPr>
              <a:xfrm>
                <a:off x="494995" y="5284510"/>
                <a:ext cx="1167543" cy="369332"/>
              </a:xfrm>
              <a:prstGeom prst="rect">
                <a:avLst/>
              </a:prstGeom>
              <a:noFill/>
            </p:spPr>
            <p:txBody>
              <a:bodyPr wrap="square" rtlCol="0">
                <a:spAutoFit/>
              </a:bodyPr>
              <a:lstStyle/>
              <a:p>
                <a:r>
                  <a:rPr lang="pt-BR" dirty="0"/>
                  <a:t>Hardware</a:t>
                </a:r>
              </a:p>
            </p:txBody>
          </p:sp>
          <p:sp>
            <p:nvSpPr>
              <p:cNvPr id="21" name="CaixaDeTexto 20">
                <a:extLst>
                  <a:ext uri="{FF2B5EF4-FFF2-40B4-BE49-F238E27FC236}">
                    <a16:creationId xmlns:a16="http://schemas.microsoft.com/office/drawing/2014/main" id="{F8212E31-327A-2E69-FE09-901F394BB372}"/>
                  </a:ext>
                </a:extLst>
              </p:cNvPr>
              <p:cNvSpPr txBox="1"/>
              <p:nvPr/>
            </p:nvSpPr>
            <p:spPr>
              <a:xfrm>
                <a:off x="246173" y="3630118"/>
                <a:ext cx="1245344" cy="646331"/>
              </a:xfrm>
              <a:prstGeom prst="rect">
                <a:avLst/>
              </a:prstGeom>
              <a:noFill/>
            </p:spPr>
            <p:txBody>
              <a:bodyPr wrap="square" rtlCol="0">
                <a:spAutoFit/>
              </a:bodyPr>
              <a:lstStyle/>
              <a:p>
                <a:pPr algn="ctr"/>
                <a:r>
                  <a:rPr lang="pt-BR" dirty="0"/>
                  <a:t>Framework de ML</a:t>
                </a:r>
              </a:p>
            </p:txBody>
          </p:sp>
        </p:grpSp>
        <p:pic>
          <p:nvPicPr>
            <p:cNvPr id="1026" name="Picture 2" descr="Google Icon Vector Art, Icons, and Graphics for Free Download">
              <a:extLst>
                <a:ext uri="{FF2B5EF4-FFF2-40B4-BE49-F238E27FC236}">
                  <a16:creationId xmlns:a16="http://schemas.microsoft.com/office/drawing/2014/main" id="{DF6E7124-0627-56CF-39AF-9A82D2D674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92" t="13333" r="23091" b="13287"/>
            <a:stretch/>
          </p:blipFill>
          <p:spPr bwMode="auto">
            <a:xfrm>
              <a:off x="3089522" y="3411981"/>
              <a:ext cx="496525" cy="507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018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effectLst/>
              </a:rPr>
              <a:t>quantização</a:t>
            </a:r>
            <a:r>
              <a:rPr lang="pt-BR" dirty="0"/>
              <a:t>, </a:t>
            </a:r>
            <a:r>
              <a:rPr lang="pt-BR" b="1" i="1" dirty="0" err="1">
                <a:effectLst/>
              </a:rPr>
              <a:t>pruning</a:t>
            </a:r>
            <a:r>
              <a:rPr lang="pt-BR" b="0" i="0" dirty="0">
                <a:effectLst/>
              </a:rPr>
              <a:t> e </a:t>
            </a:r>
            <a:r>
              <a:rPr lang="pt-BR" b="1" i="1" dirty="0">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 </a:t>
            </a:r>
            <a:r>
              <a:rPr lang="pt-BR" dirty="0"/>
              <a:t>(i.e., apenas executa o modelo treinado).</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108030" y="2314933"/>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Tree>
    <p:extLst>
      <p:ext uri="{BB962C8B-B14F-4D97-AF65-F5344CB8AC3E}">
        <p14:creationId xmlns:p14="http://schemas.microsoft.com/office/powerpoint/2010/main" val="1510990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a:bodyPr>
          <a:lstStyle/>
          <a:p>
            <a:r>
              <a:rPr lang="pt-BR" dirty="0"/>
              <a:t>O primeiro passo é treinar o modelo do TF em um computador com muitos recursos.</a:t>
            </a:r>
          </a:p>
          <a:p>
            <a:r>
              <a:rPr lang="pt-BR" dirty="0"/>
              <a:t>Após, usamos o </a:t>
            </a:r>
            <a:r>
              <a:rPr lang="pt-BR" b="1" i="1" dirty="0"/>
              <a:t>TF Lite converter </a:t>
            </a:r>
            <a:r>
              <a:rPr lang="pt-BR" dirty="0"/>
              <a:t>para converter um modelo grande em um modelo pequeno.</a:t>
            </a:r>
          </a:p>
          <a:p>
            <a:r>
              <a:rPr lang="pt-BR" dirty="0"/>
              <a:t>Esse processo gera um arquivo com extensão .</a:t>
            </a:r>
            <a:r>
              <a:rPr lang="pt-BR" dirty="0" err="1"/>
              <a:t>tflite</a:t>
            </a:r>
            <a:r>
              <a:rPr lang="pt-BR" dirty="0"/>
              <a:t>, o qual contém o modelo reduzido.</a:t>
            </a:r>
          </a:p>
          <a:p>
            <a:r>
              <a:rPr lang="pt-BR" dirty="0"/>
              <a:t>Na sequência, usamos este arquivo para implantar o modelo em smartfones, tablets ou sistemas embarcados. </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838200" y="1612559"/>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t="1948" r="46279" b="14271"/>
          <a:stretch/>
        </p:blipFill>
        <p:spPr>
          <a:xfrm>
            <a:off x="200628" y="3928017"/>
            <a:ext cx="975290"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646855" y="4004695"/>
            <a:ext cx="1122745" cy="67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842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903089" y="1825624"/>
            <a:ext cx="5995685" cy="5032375"/>
          </a:xfrm>
        </p:spPr>
        <p:txBody>
          <a:bodyPr/>
          <a:lstStyle/>
          <a:p>
            <a:r>
              <a:rPr lang="pt-BR" dirty="0"/>
              <a:t>Como habilitamos o uso de modelos de ML em </a:t>
            </a:r>
            <a:r>
              <a:rPr lang="pt-BR" b="0" i="0" dirty="0">
                <a:effectLst/>
              </a:rPr>
              <a:t>sistemas embarcados com recursos extremamente limitados, como microcontroladores?</a:t>
            </a:r>
          </a:p>
          <a:p>
            <a:r>
              <a:rPr lang="pt-BR" b="0" i="0" dirty="0">
                <a:effectLst/>
              </a:rPr>
              <a:t>Esses dispositivos têm capacidades muito menores em comparação com smartphones e tablets</a:t>
            </a:r>
            <a:r>
              <a:rPr lang="pt-BR" dirty="0"/>
              <a:t>.</a:t>
            </a:r>
          </a:p>
          <a:p>
            <a:r>
              <a:rPr lang="pt-BR" dirty="0"/>
              <a:t>P</a:t>
            </a:r>
            <a:r>
              <a:rPr lang="pt-BR" b="0" i="0" dirty="0">
                <a:effectLst/>
              </a:rPr>
              <a:t>ortanto, eles requerem uma implementação ainda mais enxuta e eficiente. </a:t>
            </a:r>
            <a:endParaRPr lang="pt-BR" dirty="0"/>
          </a:p>
        </p:txBody>
      </p:sp>
      <p:pic>
        <p:nvPicPr>
          <p:cNvPr id="5" name="Imagem 4">
            <a:extLst>
              <a:ext uri="{FF2B5EF4-FFF2-40B4-BE49-F238E27FC236}">
                <a16:creationId xmlns:a16="http://schemas.microsoft.com/office/drawing/2014/main" id="{4AF40959-9E82-55B7-E9ED-2681833C799D}"/>
              </a:ext>
            </a:extLst>
          </p:cNvPr>
          <p:cNvPicPr>
            <a:picLocks noChangeAspect="1"/>
          </p:cNvPicPr>
          <p:nvPr/>
        </p:nvPicPr>
        <p:blipFill rotWithShape="1">
          <a:blip r:embed="rId2"/>
          <a:srcRect l="1" r="2605"/>
          <a:stretch/>
        </p:blipFill>
        <p:spPr>
          <a:xfrm>
            <a:off x="733064" y="2724656"/>
            <a:ext cx="2923572" cy="2106501"/>
          </a:xfrm>
          <a:prstGeom prst="rect">
            <a:avLst/>
          </a:prstGeom>
        </p:spPr>
      </p:pic>
      <p:sp>
        <p:nvSpPr>
          <p:cNvPr id="6" name="CaixaDeTexto 5">
            <a:extLst>
              <a:ext uri="{FF2B5EF4-FFF2-40B4-BE49-F238E27FC236}">
                <a16:creationId xmlns:a16="http://schemas.microsoft.com/office/drawing/2014/main" id="{5F26375C-AD9C-F107-B3CF-4692BDD3553B}"/>
              </a:ext>
            </a:extLst>
          </p:cNvPr>
          <p:cNvSpPr txBox="1"/>
          <p:nvPr/>
        </p:nvSpPr>
        <p:spPr>
          <a:xfrm>
            <a:off x="3796497" y="2724656"/>
            <a:ext cx="949124" cy="1938992"/>
          </a:xfrm>
          <a:prstGeom prst="rect">
            <a:avLst/>
          </a:prstGeom>
          <a:noFill/>
        </p:spPr>
        <p:txBody>
          <a:bodyPr wrap="square" rtlCol="0">
            <a:spAutoFit/>
          </a:bodyPr>
          <a:lstStyle/>
          <a:p>
            <a:r>
              <a:rPr lang="pt-BR" sz="12000" dirty="0"/>
              <a:t>?</a:t>
            </a:r>
          </a:p>
        </p:txBody>
      </p:sp>
    </p:spTree>
    <p:extLst>
      <p:ext uri="{BB962C8B-B14F-4D97-AF65-F5344CB8AC3E}">
        <p14:creationId xmlns:p14="http://schemas.microsoft.com/office/powerpoint/2010/main" val="3712257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4872943" y="1825624"/>
            <a:ext cx="7025832" cy="5032375"/>
          </a:xfrm>
        </p:spPr>
        <p:txBody>
          <a:bodyPr/>
          <a:lstStyle/>
          <a:p>
            <a:endParaRPr lang="pt-BR" dirty="0"/>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293226" y="2382696"/>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2278410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Runtime</a:t>
            </a:r>
            <a:endParaRPr lang="pt-BR" dirty="0"/>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03435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a</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24020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91252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C8A86F-4A8B-1687-8F81-FC4B9CA5A2D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EF2ACF3D-7D63-A719-A9F4-E658E82C0EA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181050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spTree>
    <p:extLst>
      <p:ext uri="{BB962C8B-B14F-4D97-AF65-F5344CB8AC3E}">
        <p14:creationId xmlns:p14="http://schemas.microsoft.com/office/powerpoint/2010/main" val="2211481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11307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9636</TotalTime>
  <Words>7594</Words>
  <Application>Microsoft Office PowerPoint</Application>
  <PresentationFormat>Widescreen</PresentationFormat>
  <Paragraphs>520</Paragraphs>
  <Slides>63</Slides>
  <Notes>37</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63</vt:i4>
      </vt:variant>
    </vt:vector>
  </HeadingPairs>
  <TitlesOfParts>
    <vt:vector size="76"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vt:lpstr>
      <vt:lpstr>Knowledge distillation</vt:lpstr>
      <vt:lpstr>Knowledge distillation</vt:lpstr>
      <vt:lpstr>Frameworks de ML</vt:lpstr>
      <vt:lpstr>Framework de ML</vt:lpstr>
      <vt:lpstr>TensorFlow (TF) Lite</vt:lpstr>
      <vt:lpstr>Sequência de trabalho com o TF Lite</vt:lpstr>
      <vt:lpstr>TensorFlow (TF) Lite Micro</vt:lpstr>
      <vt:lpstr>TensorFlow (TF) Lite Micro</vt:lpstr>
      <vt:lpstr>Runtime</vt:lpstr>
      <vt:lpstr>Hardware especializado</vt:lpstr>
      <vt:lpstr>Apresentação do PowerPoint</vt:lpstr>
      <vt:lpstr>Apresentação do PowerPoint</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1890</cp:revision>
  <dcterms:created xsi:type="dcterms:W3CDTF">2020-01-20T13:50:05Z</dcterms:created>
  <dcterms:modified xsi:type="dcterms:W3CDTF">2023-07-25T11:40:03Z</dcterms:modified>
</cp:coreProperties>
</file>